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4" r:id="rId4"/>
    <p:sldId id="258" r:id="rId5"/>
    <p:sldId id="263" r:id="rId6"/>
    <p:sldId id="256" r:id="rId7"/>
    <p:sldId id="259" r:id="rId8"/>
    <p:sldId id="260" r:id="rId9"/>
    <p:sldId id="262" r:id="rId10"/>
    <p:sldId id="266" r:id="rId11"/>
    <p:sldId id="261" r:id="rId12"/>
    <p:sldId id="267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2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785918" y="1214422"/>
            <a:ext cx="700092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357298"/>
            <a:ext cx="6000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КОМПЬЮТЕРНЫХ ТЕХНОЛОГИЙ В ОБРАЗОВАТЕЛЬНОМ ПРОЦЕССЕ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3429000"/>
            <a:ext cx="3000396" cy="20332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1736" y="42860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Шишкинская СОШ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6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258072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Ошибки при использовании ИКТ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omputeri-7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0" y="4286256"/>
            <a:ext cx="2357430" cy="23574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00166" y="135729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1500174"/>
            <a:ext cx="6572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Недостаточная методическая подготовленность педагога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Неправильное определение дидактической роли и места ИКТ на занятиях;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Бесплановость, случайность применения ИКТ;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Перегруженность занятия демонстрацией;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Несоответствие материала возрастным особенностям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500166" y="16430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00166" y="271462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500166" y="385762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00166" y="457200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00166" y="521495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135729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000108"/>
            <a:ext cx="700092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 условиях детского сада возможно, необходимо и целесообразно использовать ИКТ в различных видах образовательной деятельности. Совместная организованная деятельность педагога с детьми имеет свою специфику, она должна быть эмоциональной, яркой, с привлечением большого иллюстративного материала, с использованием звуковых и видеозаписей. Всё это может обеспечить нам компьютерная техника с её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мультимедийными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возможностями.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грамотном   использовании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технических средств, при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правильной организации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образовательного процесса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компьютерные программы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дошкольников могут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широко использоваться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практике без риска для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здоровья детей.</a:t>
            </a:r>
          </a:p>
          <a:p>
            <a:pPr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" name="Рисунок 8" descr="085d8b5ef42519d9212468dc4ede96b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500438"/>
            <a:ext cx="3071834" cy="29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42918"/>
            <a:ext cx="7715272" cy="50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Примеры использования интерактивного оборудования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0166" y="135729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000108"/>
            <a:ext cx="70009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1643050"/>
            <a:ext cx="75009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Развитие речи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 грамоте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Экологическое воспитание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Ознакомление с окружающим миром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представлений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логического мышления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Разитие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памяти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Развитие внимания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Музыкальное воспитание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 – эстетическое воспитание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01156" cy="4397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сюжетной картине</a:t>
            </a:r>
            <a:endParaRPr lang="ru-RU" sz="22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628274_html_m6338e6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500174"/>
            <a:ext cx="8757555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001156" cy="4397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рассказа по серии сюжетных картинок</a:t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Расставь картинки по порядку и составь рассказ</a:t>
            </a:r>
            <a:endParaRPr lang="ru-RU" sz="2200" dirty="0"/>
          </a:p>
        </p:txBody>
      </p:sp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2"/>
          <a:srcRect l="75222"/>
          <a:stretch>
            <a:fillRect/>
          </a:stretch>
        </p:blipFill>
        <p:spPr>
          <a:xfrm>
            <a:off x="285720" y="4071942"/>
            <a:ext cx="2000232" cy="2516353"/>
          </a:xfrm>
          <a:prstGeom prst="rect">
            <a:avLst/>
          </a:prstGeom>
        </p:spPr>
      </p:pic>
      <p:pic>
        <p:nvPicPr>
          <p:cNvPr id="7" name="Рисунок 6" descr="загруженное.jpg"/>
          <p:cNvPicPr>
            <a:picLocks noChangeAspect="1"/>
          </p:cNvPicPr>
          <p:nvPr/>
        </p:nvPicPr>
        <p:blipFill>
          <a:blip r:embed="rId2"/>
          <a:srcRect l="52213" r="24778"/>
          <a:stretch>
            <a:fillRect/>
          </a:stretch>
        </p:blipFill>
        <p:spPr>
          <a:xfrm>
            <a:off x="4714876" y="4071942"/>
            <a:ext cx="1857388" cy="2516353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2"/>
          <a:srcRect l="26549" r="47787"/>
          <a:stretch>
            <a:fillRect/>
          </a:stretch>
        </p:blipFill>
        <p:spPr>
          <a:xfrm>
            <a:off x="6786578" y="4071942"/>
            <a:ext cx="2071702" cy="2516353"/>
          </a:xfrm>
          <a:prstGeom prst="rect">
            <a:avLst/>
          </a:prstGeom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2"/>
          <a:srcRect r="73451"/>
          <a:stretch>
            <a:fillRect/>
          </a:stretch>
        </p:blipFill>
        <p:spPr>
          <a:xfrm>
            <a:off x="2357422" y="4071942"/>
            <a:ext cx="2143140" cy="2516353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3929066"/>
            <a:ext cx="91440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20" y="357187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1                                          2                                               3                                           4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-0.22934 -0.3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47344 -0.392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00087 -0.382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72171 -0.382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7555" y="214290"/>
            <a:ext cx="3000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речи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Словообразование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357298"/>
            <a:ext cx="4786346" cy="492922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0"/>
            <a:endCxn id="4" idx="2"/>
          </p:cNvCxnSpPr>
          <p:nvPr/>
        </p:nvCxnSpPr>
        <p:spPr>
          <a:xfrm rot="16200000" flipH="1">
            <a:off x="2214546" y="3821909"/>
            <a:ext cx="492922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1"/>
            <a:endCxn id="4" idx="3"/>
          </p:cNvCxnSpPr>
          <p:nvPr/>
        </p:nvCxnSpPr>
        <p:spPr>
          <a:xfrm rot="10800000" flipH="1">
            <a:off x="2285984" y="3821909"/>
            <a:ext cx="478634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929058" y="3000372"/>
            <a:ext cx="171451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43372" y="342900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f_4fff413676f6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16" y="0"/>
            <a:ext cx="2528745" cy="1785926"/>
          </a:xfrm>
          <a:prstGeom prst="rect">
            <a:avLst/>
          </a:prstGeom>
        </p:spPr>
      </p:pic>
      <p:pic>
        <p:nvPicPr>
          <p:cNvPr id="25" name="Рисунок 24" descr="slide0006_image0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1149734" cy="1968199"/>
          </a:xfrm>
          <a:prstGeom prst="rect">
            <a:avLst/>
          </a:prstGeom>
        </p:spPr>
      </p:pic>
      <p:pic>
        <p:nvPicPr>
          <p:cNvPr id="26" name="Рисунок 25" descr="0_53492_2af90cdc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1857364"/>
            <a:ext cx="1857388" cy="2682149"/>
          </a:xfrm>
          <a:prstGeom prst="rect">
            <a:avLst/>
          </a:prstGeom>
        </p:spPr>
      </p:pic>
      <p:pic>
        <p:nvPicPr>
          <p:cNvPr id="28" name="Рисунок 27" descr="снежинка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174" y="4714884"/>
            <a:ext cx="1928826" cy="1928826"/>
          </a:xfrm>
          <a:prstGeom prst="rect">
            <a:avLst/>
          </a:prstGeom>
        </p:spPr>
      </p:pic>
      <p:pic>
        <p:nvPicPr>
          <p:cNvPr id="29" name="Рисунок 28" descr="0_182e1_280aeb57_L.jp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4429132"/>
            <a:ext cx="1295468" cy="2103033"/>
          </a:xfrm>
          <a:prstGeom prst="rect">
            <a:avLst/>
          </a:prstGeom>
        </p:spPr>
      </p:pic>
      <p:pic>
        <p:nvPicPr>
          <p:cNvPr id="30" name="Рисунок 29" descr="snegovik1-234x3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2285992"/>
            <a:ext cx="1560190" cy="200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0.23299 0.16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21042 0.2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81481E-6 L -0.24115 -0.092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22899 -0.075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28572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Развитие речи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Составление описательных рассказов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лиса-мимими-милота-животные-50993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214422"/>
            <a:ext cx="3214686" cy="321468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2571744"/>
            <a:ext cx="1714512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4714884"/>
            <a:ext cx="1857388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71736" y="4714884"/>
            <a:ext cx="1714512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2" y="4786322"/>
            <a:ext cx="1714512" cy="1643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00892" y="4714884"/>
            <a:ext cx="1714512" cy="1643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768" y="2500306"/>
            <a:ext cx="1714512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100381128_407437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643182"/>
            <a:ext cx="1309686" cy="1309686"/>
          </a:xfrm>
          <a:prstGeom prst="rect">
            <a:avLst/>
          </a:prstGeom>
        </p:spPr>
      </p:pic>
      <p:pic>
        <p:nvPicPr>
          <p:cNvPr id="12" name="Рисунок 11" descr="mlp_forest_background_by_emberfall0507-d6ahe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786322"/>
            <a:ext cx="1001175" cy="1500198"/>
          </a:xfrm>
          <a:prstGeom prst="rect">
            <a:avLst/>
          </a:prstGeom>
        </p:spPr>
      </p:pic>
      <p:pic>
        <p:nvPicPr>
          <p:cNvPr id="13" name="Рисунок 12" descr="images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5143512"/>
            <a:ext cx="1159637" cy="1104176"/>
          </a:xfrm>
          <a:prstGeom prst="rect">
            <a:avLst/>
          </a:prstGeom>
        </p:spPr>
      </p:pic>
      <p:pic>
        <p:nvPicPr>
          <p:cNvPr id="14" name="Рисунок 13" descr="загруженное (1)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82" r="38433"/>
          <a:stretch>
            <a:fillRect/>
          </a:stretch>
        </p:blipFill>
        <p:spPr>
          <a:xfrm>
            <a:off x="3643306" y="4643446"/>
            <a:ext cx="500066" cy="1253490"/>
          </a:xfrm>
          <a:prstGeom prst="rect">
            <a:avLst/>
          </a:prstGeom>
        </p:spPr>
      </p:pic>
      <p:pic>
        <p:nvPicPr>
          <p:cNvPr id="15" name="Рисунок 14" descr="dikie-jivotnye-3god5.jpg"/>
          <p:cNvPicPr>
            <a:picLocks noChangeAspect="1"/>
          </p:cNvPicPr>
          <p:nvPr/>
        </p:nvPicPr>
        <p:blipFill>
          <a:blip r:embed="rId7" cstate="print"/>
          <a:srcRect l="35059" t="55319" r="34455" b="29787"/>
          <a:stretch>
            <a:fillRect/>
          </a:stretch>
        </p:blipFill>
        <p:spPr>
          <a:xfrm>
            <a:off x="2643174" y="4929198"/>
            <a:ext cx="714380" cy="500066"/>
          </a:xfrm>
          <a:prstGeom prst="rect">
            <a:avLst/>
          </a:prstGeom>
        </p:spPr>
      </p:pic>
      <p:pic>
        <p:nvPicPr>
          <p:cNvPr id="16" name="Рисунок 15" descr="dikie-jivotnye-3god5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149" r="54478" b="83334"/>
          <a:stretch>
            <a:fillRect/>
          </a:stretch>
        </p:blipFill>
        <p:spPr>
          <a:xfrm>
            <a:off x="2857488" y="5429264"/>
            <a:ext cx="928694" cy="874047"/>
          </a:xfrm>
          <a:prstGeom prst="rect">
            <a:avLst/>
          </a:prstGeom>
        </p:spPr>
      </p:pic>
      <p:pic>
        <p:nvPicPr>
          <p:cNvPr id="17" name="Рисунок 16" descr="allergia_1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468" b="71276"/>
          <a:stretch>
            <a:fillRect/>
          </a:stretch>
        </p:blipFill>
        <p:spPr>
          <a:xfrm>
            <a:off x="4857752" y="4857760"/>
            <a:ext cx="914406" cy="642943"/>
          </a:xfrm>
          <a:prstGeom prst="rect">
            <a:avLst/>
          </a:prstGeom>
        </p:spPr>
      </p:pic>
      <p:pic>
        <p:nvPicPr>
          <p:cNvPr id="18" name="Рисунок 17" descr="allergia_1.jpe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375" t="73572"/>
          <a:stretch>
            <a:fillRect/>
          </a:stretch>
        </p:blipFill>
        <p:spPr>
          <a:xfrm rot="1716411">
            <a:off x="4835586" y="5649082"/>
            <a:ext cx="1357322" cy="551876"/>
          </a:xfrm>
          <a:prstGeom prst="rect">
            <a:avLst/>
          </a:prstGeom>
        </p:spPr>
      </p:pic>
      <p:pic>
        <p:nvPicPr>
          <p:cNvPr id="19" name="Рисунок 18" descr="images (6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0"/>
          <a:stretch>
            <a:fillRect/>
          </a:stretch>
        </p:blipFill>
        <p:spPr>
          <a:xfrm>
            <a:off x="5715008" y="4786322"/>
            <a:ext cx="764802" cy="1300166"/>
          </a:xfrm>
          <a:prstGeom prst="rect">
            <a:avLst/>
          </a:prstGeom>
        </p:spPr>
      </p:pic>
      <p:pic>
        <p:nvPicPr>
          <p:cNvPr id="20" name="Рисунок 19" descr="0025-034-Koshka-i-sobaka-tozhe-domashnie-zhivotnye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563"/>
          <a:stretch>
            <a:fillRect/>
          </a:stretch>
        </p:blipFill>
        <p:spPr>
          <a:xfrm>
            <a:off x="7215206" y="2571744"/>
            <a:ext cx="1666860" cy="1280725"/>
          </a:xfrm>
          <a:prstGeom prst="rect">
            <a:avLst/>
          </a:prstGeom>
        </p:spPr>
      </p:pic>
      <p:pic>
        <p:nvPicPr>
          <p:cNvPr id="21" name="Рисунок 20" descr="home_5o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76" b="15094"/>
          <a:stretch>
            <a:fillRect/>
          </a:stretch>
        </p:blipFill>
        <p:spPr>
          <a:xfrm>
            <a:off x="6929454" y="4929198"/>
            <a:ext cx="1716655" cy="10715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71472" y="41433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это?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57158" y="642939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Где живет?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071670" y="642939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Внешний вид, части тела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643438" y="64886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Чем питается?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429388" y="6357958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называется жилище?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643702" y="4286256"/>
            <a:ext cx="25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зовут детёнышей?</a:t>
            </a:r>
            <a:endParaRPr lang="ru-RU" dirty="0"/>
          </a:p>
        </p:txBody>
      </p:sp>
      <p:pic>
        <p:nvPicPr>
          <p:cNvPr id="29" name="Рисунок 28" descr="CAMEL02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57422" y="1428736"/>
            <a:ext cx="4277284" cy="2786082"/>
          </a:xfrm>
          <a:prstGeom prst="rect">
            <a:avLst/>
          </a:prstGeom>
        </p:spPr>
      </p:pic>
      <p:pic>
        <p:nvPicPr>
          <p:cNvPr id="30" name="Рисунок 29" descr="лев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8860" y="1500174"/>
            <a:ext cx="4381531" cy="2857520"/>
          </a:xfrm>
          <a:prstGeom prst="rect">
            <a:avLst/>
          </a:prstGeom>
        </p:spPr>
      </p:pic>
      <p:pic>
        <p:nvPicPr>
          <p:cNvPr id="31" name="Рисунок 30" descr="Polyarnyy-Belyy-Medved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7422" y="1000108"/>
            <a:ext cx="4572032" cy="311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ороз отлич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2486" cy="47244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90600" y="6858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10200" y="6858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flipH="1">
            <a:off x="609600" y="2590800"/>
            <a:ext cx="533400" cy="5334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>
            <a:off x="4953000" y="2590800"/>
            <a:ext cx="457200" cy="4572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5800" y="5334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76400" y="5334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29000" y="14478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772400" y="1524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667000" y="5334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>
            <a:off x="6934200" y="3733800"/>
            <a:ext cx="533400" cy="5334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81400" y="5334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2667000" y="3733800"/>
            <a:ext cx="533400" cy="5334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495800" y="5334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flipH="1">
            <a:off x="1676400" y="2286000"/>
            <a:ext cx="533400" cy="5334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486400" y="5334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flipH="1">
            <a:off x="6096000" y="2209800"/>
            <a:ext cx="533400" cy="5334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905000" y="990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24600" y="990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57400" y="4038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477000" y="41148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33400" y="12954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77000" y="5334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953000" y="1371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90800" y="40386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flipH="1">
            <a:off x="6858000" y="4038600"/>
            <a:ext cx="533400" cy="533400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467600" y="53340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4282" y="3143248"/>
            <a:ext cx="1285884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571604" y="6286520"/>
            <a:ext cx="4714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внимания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71604" y="135729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10" name="Рисунок 9" descr="komputeri-7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4286256"/>
            <a:ext cx="2357430" cy="23574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8728" y="214290"/>
            <a:ext cx="750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 – коммуникативные технологии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500166" y="1600200"/>
            <a:ext cx="7215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Мир, в котором развивается современный ребёнок, коренным образом отличается от мира в котором выросли его родители. Это предъявляет качественно новые требования к дошкольному воспитанию как первому звену непрерывного образования: образования с использованием современных информационных технологий (компьютеры, интерактивная доска, планшет и т.д.)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00166" y="135729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071538" y="428604"/>
            <a:ext cx="7572428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Информатизация общества ставит перед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педагогами- дошкольниками задачи: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Идти в ногу со временем; 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Стать для ребёнка проводником в мире новых технологий;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Стать наставником в выборе компьютерных программ;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Сформировать основы информационной культуры личности ребёнка.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komputeri-7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4714884"/>
            <a:ext cx="1928794" cy="19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786182" y="5500702"/>
            <a:ext cx="5000660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86116" y="4286256"/>
            <a:ext cx="4643470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71736" y="3000372"/>
            <a:ext cx="4643470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00232" y="2071678"/>
            <a:ext cx="442915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1142984"/>
            <a:ext cx="4429156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357167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 коммуникативные технологии: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285861"/>
            <a:ext cx="70009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развивают интерес к обучению; </a:t>
            </a: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воспитывают самостоятельность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развивают интеллектуальную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деятельность;</a:t>
            </a:r>
          </a:p>
          <a:p>
            <a:pPr marL="457200" indent="-4572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позволяют развиваться в духе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современности;</a:t>
            </a:r>
          </a:p>
          <a:p>
            <a:pPr marL="457200" indent="-457200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дают возможность качественно обновить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воспитательно-образовательный процесс</a:t>
            </a:r>
          </a:p>
          <a:p>
            <a:pPr marL="457200"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и повысить его эффективность.</a:t>
            </a:r>
          </a:p>
        </p:txBody>
      </p:sp>
      <p:sp>
        <p:nvSpPr>
          <p:cNvPr id="9" name="Овал 8"/>
          <p:cNvSpPr/>
          <p:nvPr/>
        </p:nvSpPr>
        <p:spPr>
          <a:xfrm>
            <a:off x="1285852" y="1000108"/>
            <a:ext cx="500066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714480" y="1928802"/>
            <a:ext cx="500066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285984" y="2928934"/>
            <a:ext cx="500066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928926" y="4143380"/>
            <a:ext cx="500066" cy="50006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28992" y="5357826"/>
            <a:ext cx="500066" cy="5000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komputeri-79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00166" y="4914173"/>
            <a:ext cx="1643074" cy="17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889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71604" y="1428736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14" name="Рисунок 13" descr="t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1714488"/>
            <a:ext cx="4929202" cy="49867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3438" y="2357430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Компьютерные средства направлены на развитие различных психических функций детей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omputeri-79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143248"/>
            <a:ext cx="1928826" cy="1928826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1500166" y="357166"/>
            <a:ext cx="1857388" cy="1071570"/>
          </a:xfrm>
          <a:prstGeom prst="ellipse">
            <a:avLst/>
          </a:prstGeom>
          <a:solidFill>
            <a:srgbClr val="FFCCF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7" name="Овал 16"/>
          <p:cNvSpPr/>
          <p:nvPr/>
        </p:nvSpPr>
        <p:spPr>
          <a:xfrm>
            <a:off x="1500166" y="5214950"/>
            <a:ext cx="1857388" cy="1143008"/>
          </a:xfrm>
          <a:prstGeom prst="ellipse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500166" y="1571612"/>
            <a:ext cx="1857388" cy="1143008"/>
          </a:xfrm>
          <a:prstGeom prst="ellipse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00166" y="2786058"/>
            <a:ext cx="1857388" cy="1071570"/>
          </a:xfrm>
          <a:prstGeom prst="ellipse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500166" y="4000504"/>
            <a:ext cx="1857388" cy="1143008"/>
          </a:xfrm>
          <a:prstGeom prst="ellipse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928794" y="428604"/>
            <a:ext cx="1285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Словесно – логическое мышление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57356" y="185736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Слуховое восприятие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57356" y="3071810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Зрительное восприятие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28794" y="4357694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памяти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57356" y="5572140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внимания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6200000" flipV="1">
            <a:off x="2464579" y="1678769"/>
            <a:ext cx="3286148" cy="22145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2928926" y="2357430"/>
            <a:ext cx="2286016" cy="20717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0800000">
            <a:off x="3071802" y="3429000"/>
            <a:ext cx="2143140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4" idx="3"/>
          </p:cNvCxnSpPr>
          <p:nvPr/>
        </p:nvCxnSpPr>
        <p:spPr>
          <a:xfrm rot="10800000" flipV="1">
            <a:off x="3143240" y="4429132"/>
            <a:ext cx="2071702" cy="1901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5" idx="3"/>
          </p:cNvCxnSpPr>
          <p:nvPr/>
        </p:nvCxnSpPr>
        <p:spPr>
          <a:xfrm rot="10800000" flipV="1">
            <a:off x="3071802" y="4429132"/>
            <a:ext cx="2143140" cy="14046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ИКТ позволяет: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0166" y="1142984"/>
            <a:ext cx="7258072" cy="5286412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показать информацию на экране в игровой форме, что вызывает у детей огромный интерес, так как это отвечает основному виду деятельности дошкольника – игре;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доступной форме, ярко, образно, преподнести дошкольникам материал, что соответствует наглядно-образному мышлению детей дошкольного возраста;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привлечь внимание детей движением, звуком, мультипликацией,  но не перегружать ими;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способствовать развитию у дошкольников исследовательских способностей, познавательной активности, навыков и талантов;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поощрять детей при решении проблемных задач и преодолении трудностей;</a:t>
            </a:r>
          </a:p>
        </p:txBody>
      </p:sp>
      <p:sp>
        <p:nvSpPr>
          <p:cNvPr id="5" name="Овал 4"/>
          <p:cNvSpPr/>
          <p:nvPr/>
        </p:nvSpPr>
        <p:spPr>
          <a:xfrm>
            <a:off x="1500166" y="1142984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00166" y="228599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00166" y="335756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00166" y="4214818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00166" y="5286388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komputeri-7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572116"/>
            <a:ext cx="1285884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ВАЖНАЯ СОСТАВЛАЮЩАЯ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omputeri-7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0" y="4286256"/>
            <a:ext cx="2357430" cy="235743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00166" y="1357298"/>
            <a:ext cx="7072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Грамотное использование современных информационных технологий позволяет существенно повысить мотивацию детей к обучению. Позволяет воссоздавать реальные предметы или явления в цвете, движении и звуке. Что способствует наиболее широкому раскрытию их способностей, активизации умственной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komputeri-7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2910" y="5286388"/>
            <a:ext cx="1500190" cy="15716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00166" y="135729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274638"/>
            <a:ext cx="7258050" cy="7254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ПЕИМУЩЕСТВА ИКТ ПЕРЕД ТРАДИЦИОННЫМИ СРЕДСТВАМИ ОБУЧЕНИЯ: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1214422"/>
            <a:ext cx="70009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эффективности образовательного процесса за счет высокой степени наглядности, которая способствует восприятию и лучшему запоминанию материала, что очень важно, учитывая наглядно-образное мышление детей дошкольного возраста;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Одновременно используется графическая, текстовая, аудиовизуальная информация;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использовании анимации и вставки видеофрагментов возможен показ динамических процессов;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помощью компьютера можно смоделировать такие жизненные ситуации, которые нельзя или сложно показать на занятии либо увидеть в повседневной жизни (например, воспроизведение звуков животных, работу транспорта и т. д.) </a:t>
            </a:r>
          </a:p>
        </p:txBody>
      </p:sp>
      <p:sp>
        <p:nvSpPr>
          <p:cNvPr id="7" name="Овал 6"/>
          <p:cNvSpPr/>
          <p:nvPr/>
        </p:nvSpPr>
        <p:spPr>
          <a:xfrm>
            <a:off x="1428728" y="128586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00166" y="314324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500166" y="407194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71604" y="492919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презентации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komputeri-79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7158" y="5072042"/>
            <a:ext cx="1357314" cy="178595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00166" y="135729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857233"/>
            <a:ext cx="6858048" cy="580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Построение презентации должно учитывать индивидуальные возрастные особенности детей группы;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чередование демонстрации красочного материала и беседы с детьми, что помогает в большей мере добиться поставленных целей;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Презентации должны содержаться  красочные, четкие, подобранные картинки, иллюстрации и фотографии,  которые будут являться прекрасными помощниками при проведении занятий;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Грамотно подобранный материал может помочь отследить уровень знаний детей и спланировать дальнейшую работу;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Тематика компьютерных презентаций может быть разнообразна, но обязательно обусловлена требованиями программы и календарно-тематическим планом.</a:t>
            </a:r>
          </a:p>
        </p:txBody>
      </p:sp>
      <p:sp>
        <p:nvSpPr>
          <p:cNvPr id="6" name="Овал 5"/>
          <p:cNvSpPr/>
          <p:nvPr/>
        </p:nvSpPr>
        <p:spPr>
          <a:xfrm>
            <a:off x="1428728" y="107154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428728" y="550070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428728" y="478632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728" y="3143248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428728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27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690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СЕГОДНЯ ИКТ позволяет:</vt:lpstr>
      <vt:lpstr>ВАЖНАЯ СОСТАВЛАЮЩАЯ</vt:lpstr>
      <vt:lpstr>ПЕИМУЩЕСТВА ИКТ ПЕРЕД ТРАДИЦИОННЫМИ СРЕДСТВАМИ ОБУЧЕНИЯ:</vt:lpstr>
      <vt:lpstr>Требования к презентации</vt:lpstr>
      <vt:lpstr>Ошибки при использовании ИКТ</vt:lpstr>
      <vt:lpstr>ВЫВОД</vt:lpstr>
      <vt:lpstr>Примеры использования интерактивного оборудования </vt:lpstr>
      <vt:lpstr> Развитие речи Составление рассказа по сюжетной картине</vt:lpstr>
      <vt:lpstr> Развитие речи Составление рассказа по серии сюжетных картинок Расставь картинки по порядку и составь рассказ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Наталья</dc:creator>
  <cp:lastModifiedBy>Детский сад</cp:lastModifiedBy>
  <cp:revision>30</cp:revision>
  <dcterms:created xsi:type="dcterms:W3CDTF">2014-11-09T11:11:31Z</dcterms:created>
  <dcterms:modified xsi:type="dcterms:W3CDTF">2022-02-14T05:00:45Z</dcterms:modified>
</cp:coreProperties>
</file>